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6"/>
  </p:notesMasterIdLst>
  <p:sldIdLst>
    <p:sldId id="258" r:id="rId2"/>
    <p:sldId id="259" r:id="rId3"/>
    <p:sldId id="260" r:id="rId4"/>
    <p:sldId id="272" r:id="rId5"/>
    <p:sldId id="267" r:id="rId6"/>
    <p:sldId id="264" r:id="rId7"/>
    <p:sldId id="268" r:id="rId8"/>
    <p:sldId id="271" r:id="rId9"/>
    <p:sldId id="269" r:id="rId10"/>
    <p:sldId id="273" r:id="rId11"/>
    <p:sldId id="270" r:id="rId12"/>
    <p:sldId id="262" r:id="rId13"/>
    <p:sldId id="263" r:id="rId14"/>
    <p:sldId id="265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6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CE94F-EFEA-4533-A879-F1B119A40197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15FDC-D7B8-43DE-AC82-06706081A9C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78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CFFE7E-35FA-4FA9-B263-14876F1E9DE7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0865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93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6921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11761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690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32911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75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471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0FE-76E6-4AFD-BAEB-35BF3BDDB6D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B8BEB-FC21-4B61-982D-97EFB9D6502D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5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473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CBC9D-7B1D-4F57-9EBA-949C90AB2823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2C8F-6755-4C01-BAD0-0B1B00A17B2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86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393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F8E5DFDD-5404-4581-B101-1EF50B7A2616}" type="datetimeFigureOut">
              <a:rPr lang="hu-HU" smtClean="0"/>
              <a:t>2021. 02. 08.</a:t>
            </a:fld>
            <a:endParaRPr lang="hu-H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55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94600FE-76E6-4AFD-BAEB-35BF3BDDB6D6}" type="datetimeFigureOut">
              <a:rPr lang="hu-HU" smtClean="0"/>
              <a:t>2021. 02. 08.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D00B8BEB-FC21-4B61-982D-97EFB9D6502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929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av_30VR1t8" TargetMode="External"/><Relationship Id="rId2" Type="http://schemas.openxmlformats.org/officeDocument/2006/relationships/hyperlink" Target="https://www.youtube.com/watch?v=UukqQxKAh6w&amp;feature=youtu.be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739723" y="181846"/>
            <a:ext cx="3589760" cy="28851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zis 2"/>
          <p:cNvSpPr/>
          <p:nvPr/>
        </p:nvSpPr>
        <p:spPr>
          <a:xfrm>
            <a:off x="7703820" y="181846"/>
            <a:ext cx="3589760" cy="2885155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1084408" y="3429000"/>
            <a:ext cx="10587995" cy="26776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dirty="0">
                <a:solidFill>
                  <a:schemeClr val="bg1"/>
                </a:solidFill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Közösségeim tükrében: 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barátaim</a:t>
            </a:r>
          </a:p>
          <a:p>
            <a:pPr algn="ctr"/>
            <a:r>
              <a:rPr lang="hu-HU" altLang="hu-HU" sz="3600" b="1" dirty="0">
                <a:solidFill>
                  <a:schemeClr val="bg1"/>
                </a:solidFill>
                <a:cs typeface="Arial" panose="020B0604020202020204" pitchFamily="34" charset="0"/>
              </a:rPr>
              <a:t>(János evangéliuma 15,13)</a:t>
            </a:r>
          </a:p>
        </p:txBody>
      </p:sp>
    </p:spTree>
    <p:extLst>
      <p:ext uri="{BB962C8B-B14F-4D97-AF65-F5344CB8AC3E}">
        <p14:creationId xmlns:p14="http://schemas.microsoft.com/office/powerpoint/2010/main" val="37515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EAEF5D0-CF05-4820-AA07-2D22DB3C0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7059" y="819219"/>
            <a:ext cx="7577882" cy="822544"/>
          </a:xfrm>
        </p:spPr>
        <p:txBody>
          <a:bodyPr>
            <a:normAutofit/>
          </a:bodyPr>
          <a:lstStyle/>
          <a:p>
            <a:r>
              <a:rPr lang="hu-HU" sz="2400" dirty="0"/>
              <a:t>Van a barátságnak mértéke?</a:t>
            </a:r>
          </a:p>
        </p:txBody>
      </p:sp>
      <p:pic>
        <p:nvPicPr>
          <p:cNvPr id="7" name="Kép 6" descr="A képen szöveg, könyv látható&#10;&#10;Automatikusan generált leírás">
            <a:extLst>
              <a:ext uri="{FF2B5EF4-FFF2-40B4-BE49-F238E27FC236}">
                <a16:creationId xmlns:a16="http://schemas.microsoft.com/office/drawing/2014/main" id="{E1D07486-26C5-4F3A-9394-F70E8170E9C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847" y="2565908"/>
            <a:ext cx="4991100" cy="3327400"/>
          </a:xfrm>
          <a:prstGeom prst="rect">
            <a:avLst/>
          </a:prstGeom>
        </p:spPr>
      </p:pic>
      <p:sp>
        <p:nvSpPr>
          <p:cNvPr id="9" name="Tartalom helye 8">
            <a:extLst>
              <a:ext uri="{FF2B5EF4-FFF2-40B4-BE49-F238E27FC236}">
                <a16:creationId xmlns:a16="http://schemas.microsoft.com/office/drawing/2014/main" id="{A45F70C7-8A90-4F0C-AEDC-9E219A22F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974" y="2020062"/>
            <a:ext cx="5356346" cy="109169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b="1" dirty="0">
                <a:solidFill>
                  <a:schemeClr val="bg1"/>
                </a:solidFill>
              </a:rPr>
              <a:t>„Nincs senkiben nagyobb szeretet annál, mint ha valaki életét adja barátaiért.” </a:t>
            </a:r>
            <a:br>
              <a:rPr lang="hu-HU" sz="2000" b="1" dirty="0">
                <a:solidFill>
                  <a:schemeClr val="bg1"/>
                </a:solidFill>
              </a:rPr>
            </a:br>
            <a:r>
              <a:rPr lang="hu-HU" sz="2000" b="1" dirty="0" err="1">
                <a:solidFill>
                  <a:schemeClr val="bg1"/>
                </a:solidFill>
              </a:rPr>
              <a:t>Jn</a:t>
            </a:r>
            <a:r>
              <a:rPr lang="hu-HU" sz="2000" b="1" dirty="0">
                <a:solidFill>
                  <a:schemeClr val="bg1"/>
                </a:solidFill>
              </a:rPr>
              <a:t> 15,13</a:t>
            </a:r>
          </a:p>
        </p:txBody>
      </p:sp>
      <p:sp>
        <p:nvSpPr>
          <p:cNvPr id="12" name="Tartalom helye 8">
            <a:extLst>
              <a:ext uri="{FF2B5EF4-FFF2-40B4-BE49-F238E27FC236}">
                <a16:creationId xmlns:a16="http://schemas.microsoft.com/office/drawing/2014/main" id="{21EF4165-FC1E-42AA-99E4-E9E3AE7BD12E}"/>
              </a:ext>
            </a:extLst>
          </p:cNvPr>
          <p:cNvSpPr txBox="1">
            <a:spLocks/>
          </p:cNvSpPr>
          <p:nvPr/>
        </p:nvSpPr>
        <p:spPr>
          <a:xfrm>
            <a:off x="471053" y="3409406"/>
            <a:ext cx="6047313" cy="317423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dirty="0">
                <a:solidFill>
                  <a:schemeClr val="tx1"/>
                </a:solidFill>
              </a:rPr>
              <a:t>Jézus mondta ezt a döbbenetes mondatot. Ő fogalmazta meg a barátság mértékét, sőt meg is mutatta akkor, amikor meghalt a barátaiért, a tanítványokért.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dirty="0">
                <a:solidFill>
                  <a:schemeClr val="tx1"/>
                </a:solidFill>
              </a:rPr>
              <a:t>Érdemes elgondolkodnunk azon, hogy miképpen viszonyulunk a barátainkhoz. Szeretjük őket igazán? Törekszünk erre a jézusi szeretetre, vagy csak kihasználjuk őket?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dirty="0">
                <a:solidFill>
                  <a:schemeClr val="tx1"/>
                </a:solidFill>
              </a:rPr>
              <a:t>A barátságaink kiváló tükröt adnak elénk, hogy kik is vagyunk valójában. Imádkozz azért, hogy valódi és őszinte barátságaid lehessenek!</a:t>
            </a:r>
          </a:p>
        </p:txBody>
      </p:sp>
    </p:spTree>
    <p:extLst>
      <p:ext uri="{BB962C8B-B14F-4D97-AF65-F5344CB8AC3E}">
        <p14:creationId xmlns:p14="http://schemas.microsoft.com/office/powerpoint/2010/main" val="29298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1A3583-7A80-407C-AE6E-068CC317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665" y="547179"/>
            <a:ext cx="9139870" cy="694244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Házi feladat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82124F-412D-4C77-AC27-F3653392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802" y="1892721"/>
            <a:ext cx="4095475" cy="153627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000" i="1" dirty="0"/>
              <a:t>„Jó szándékúak a baráttól kapott sebek, de csalárd a gyűlölködő csókja.” </a:t>
            </a:r>
            <a:br>
              <a:rPr lang="hu-HU" sz="2000" i="1" dirty="0"/>
            </a:br>
            <a:r>
              <a:rPr lang="hu-HU" sz="2000" i="1" dirty="0"/>
              <a:t>(</a:t>
            </a:r>
            <a:r>
              <a:rPr lang="hu-HU" sz="2000" i="1" dirty="0" err="1"/>
              <a:t>Péld</a:t>
            </a:r>
            <a:r>
              <a:rPr lang="hu-HU" sz="2000" i="1" dirty="0"/>
              <a:t> 27,6)</a:t>
            </a:r>
            <a:endParaRPr lang="hu-HU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8E7E986-9DCA-4A41-B934-AEFFDD57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722" y="3323816"/>
            <a:ext cx="3761995" cy="250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artalom helye 2">
            <a:extLst>
              <a:ext uri="{FF2B5EF4-FFF2-40B4-BE49-F238E27FC236}">
                <a16:creationId xmlns:a16="http://schemas.microsoft.com/office/drawing/2014/main" id="{FB96F7BF-6319-4E0E-8000-DCC1C7E48E5F}"/>
              </a:ext>
            </a:extLst>
          </p:cNvPr>
          <p:cNvSpPr txBox="1">
            <a:spLocks/>
          </p:cNvSpPr>
          <p:nvPr/>
        </p:nvSpPr>
        <p:spPr>
          <a:xfrm>
            <a:off x="4317112" y="1851458"/>
            <a:ext cx="4436976" cy="1536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i="1" dirty="0"/>
              <a:t>„Van ember, aki bajba juttatja fele­barátait, de van olyan barát, aki ragaszkodóbb a testvérnél.” </a:t>
            </a:r>
            <a:br>
              <a:rPr lang="hu-HU" sz="2000" i="1" dirty="0"/>
            </a:br>
            <a:r>
              <a:rPr lang="hu-HU" sz="2000" i="1" dirty="0"/>
              <a:t>(</a:t>
            </a:r>
            <a:r>
              <a:rPr lang="hu-HU" sz="2000" i="1" dirty="0" err="1"/>
              <a:t>Péld</a:t>
            </a:r>
            <a:r>
              <a:rPr lang="hu-HU" sz="2000" i="1" dirty="0"/>
              <a:t> 18,24)</a:t>
            </a:r>
          </a:p>
        </p:txBody>
      </p:sp>
      <p:sp>
        <p:nvSpPr>
          <p:cNvPr id="6" name="Tartalom helye 2">
            <a:extLst>
              <a:ext uri="{FF2B5EF4-FFF2-40B4-BE49-F238E27FC236}">
                <a16:creationId xmlns:a16="http://schemas.microsoft.com/office/drawing/2014/main" id="{02B1D930-0E87-4068-B422-DBB5BAAB883C}"/>
              </a:ext>
            </a:extLst>
          </p:cNvPr>
          <p:cNvSpPr txBox="1">
            <a:spLocks/>
          </p:cNvSpPr>
          <p:nvPr/>
        </p:nvSpPr>
        <p:spPr>
          <a:xfrm>
            <a:off x="8353289" y="1851458"/>
            <a:ext cx="3903746" cy="1472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i="1" dirty="0"/>
              <a:t>„Mindig szeret a barát, de testvérré a nyomorúságban válik.” </a:t>
            </a:r>
            <a:br>
              <a:rPr lang="hu-HU" sz="2000" i="1" dirty="0"/>
            </a:br>
            <a:r>
              <a:rPr lang="hu-HU" sz="2000" i="1" dirty="0"/>
              <a:t>(</a:t>
            </a:r>
            <a:r>
              <a:rPr lang="hu-HU" sz="2000" i="1" dirty="0" err="1"/>
              <a:t>Péld</a:t>
            </a:r>
            <a:r>
              <a:rPr lang="hu-HU" sz="2000" i="1" dirty="0"/>
              <a:t> 17,17)</a:t>
            </a:r>
          </a:p>
        </p:txBody>
      </p:sp>
      <p:sp>
        <p:nvSpPr>
          <p:cNvPr id="7" name="Cím 1">
            <a:extLst>
              <a:ext uri="{FF2B5EF4-FFF2-40B4-BE49-F238E27FC236}">
                <a16:creationId xmlns:a16="http://schemas.microsoft.com/office/drawing/2014/main" id="{413F1B9A-539F-46EF-8373-F995D62A8CE7}"/>
              </a:ext>
            </a:extLst>
          </p:cNvPr>
          <p:cNvSpPr txBox="1">
            <a:spLocks/>
          </p:cNvSpPr>
          <p:nvPr/>
        </p:nvSpPr>
        <p:spPr>
          <a:xfrm>
            <a:off x="920397" y="3500006"/>
            <a:ext cx="5726010" cy="1871211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cap="none" dirty="0"/>
              <a:t>Válassz ki a fenti Igék közül egyet és írj egy imádságot! Köszönd meg Jézusnak a barátaidat, és imádkozz azért, hogy minél igazabb és mélyebb kapcsolataid lehessenek!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F1FDA77-B822-4EB8-AA0A-CC9CDE1D7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42224"/>
            <a:ext cx="1391836" cy="136800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16B59AE-D19A-4B71-B2ED-43743B5AF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90" y="5371217"/>
            <a:ext cx="136464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3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>
            <a:extLst>
              <a:ext uri="{FF2B5EF4-FFF2-40B4-BE49-F238E27FC236}">
                <a16:creationId xmlns:a16="http://schemas.microsoft.com/office/drawing/2014/main" id="{C925E451-7AEE-43D6-B7F6-08E819FA4C27}"/>
              </a:ext>
            </a:extLst>
          </p:cNvPr>
          <p:cNvSpPr/>
          <p:nvPr/>
        </p:nvSpPr>
        <p:spPr>
          <a:xfrm>
            <a:off x="6546273" y="2086881"/>
            <a:ext cx="5451043" cy="25545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</a:rPr>
              <a:t>„Nincs senkiben nagyobb szeretet annál, mint ha valaki életét adja barátaiért.” </a:t>
            </a:r>
            <a:br>
              <a:rPr lang="hu-HU" sz="3200" b="1" dirty="0">
                <a:solidFill>
                  <a:schemeClr val="bg1"/>
                </a:solidFill>
              </a:rPr>
            </a:br>
            <a:r>
              <a:rPr lang="hu-HU" sz="3200" b="1" dirty="0" err="1">
                <a:solidFill>
                  <a:schemeClr val="bg1"/>
                </a:solidFill>
              </a:rPr>
              <a:t>Jn</a:t>
            </a:r>
            <a:r>
              <a:rPr lang="hu-HU" sz="3200" b="1" dirty="0">
                <a:solidFill>
                  <a:schemeClr val="bg1"/>
                </a:solidFill>
              </a:rPr>
              <a:t> 15,13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A9AD928-9035-483D-AC29-29DF282088E1}"/>
              </a:ext>
            </a:extLst>
          </p:cNvPr>
          <p:cNvSpPr txBox="1"/>
          <p:nvPr/>
        </p:nvSpPr>
        <p:spPr>
          <a:xfrm>
            <a:off x="3441727" y="628891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  <p:pic>
        <p:nvPicPr>
          <p:cNvPr id="3" name="Kép 2" descr="A képen rágcsálnivaló látható&#10;&#10;Automatikusan generált leírás">
            <a:extLst>
              <a:ext uri="{FF2B5EF4-FFF2-40B4-BE49-F238E27FC236}">
                <a16:creationId xmlns:a16="http://schemas.microsoft.com/office/drawing/2014/main" id="{6E8C66E7-4AEC-4B1E-BAEF-0EEAE35C0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647" y="1809350"/>
            <a:ext cx="5852160" cy="372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1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ED39ACB7-CA09-410A-AD94-8BAEBBBEA5B8}"/>
              </a:ext>
            </a:extLst>
          </p:cNvPr>
          <p:cNvSpPr txBox="1"/>
          <p:nvPr/>
        </p:nvSpPr>
        <p:spPr>
          <a:xfrm>
            <a:off x="3203581" y="238229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Énekeljünk</a:t>
            </a:r>
          </a:p>
        </p:txBody>
      </p:sp>
      <p:sp>
        <p:nvSpPr>
          <p:cNvPr id="2" name="Szövegdoboz 1">
            <a:hlinkClick r:id="rId2"/>
            <a:extLst>
              <a:ext uri="{FF2B5EF4-FFF2-40B4-BE49-F238E27FC236}">
                <a16:creationId xmlns:a16="http://schemas.microsoft.com/office/drawing/2014/main" id="{6BC6F420-E8E9-4297-AF5A-07C977EE7F2B}"/>
              </a:ext>
            </a:extLst>
          </p:cNvPr>
          <p:cNvSpPr txBox="1"/>
          <p:nvPr/>
        </p:nvSpPr>
        <p:spPr>
          <a:xfrm>
            <a:off x="1463039" y="5285548"/>
            <a:ext cx="274420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Kattints ide!</a:t>
            </a:r>
            <a:endParaRPr lang="hu-H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 descr="A képen kültéri, növény, fa, víz látható&#10;&#10;Automatikusan generált leírás">
            <a:extLst>
              <a:ext uri="{FF2B5EF4-FFF2-40B4-BE49-F238E27FC236}">
                <a16:creationId xmlns:a16="http://schemas.microsoft.com/office/drawing/2014/main" id="{00E6E791-68F3-4BC1-946D-DBB3ABFE66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52" y="1818365"/>
            <a:ext cx="4179193" cy="2786129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218F410C-D5C4-48F6-A3BB-DB5D8ECBF6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988" y="5525588"/>
            <a:ext cx="1344012" cy="1332412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9F59E74F-AB88-4A29-9020-99C139CB254B}"/>
              </a:ext>
            </a:extLst>
          </p:cNvPr>
          <p:cNvSpPr/>
          <p:nvPr/>
        </p:nvSpPr>
        <p:spPr>
          <a:xfrm>
            <a:off x="5218148" y="1085902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dirty="0">
                <a:solidFill>
                  <a:srgbClr val="3B3B3B"/>
                </a:solidFill>
                <a:latin typeface="+mj-lt"/>
              </a:rPr>
              <a:t>1. Örvendjetek, mert Isten úgy szeret.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Békét akar, nem zord ítéletet!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Örvendjetek, örvendjetek!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Jézus az Isten Fia, eljött értetek,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Nem kell a sötétségben, bűnben élnetek.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/: Halljátok meg e jó hírt, emberek! :/</a:t>
            </a:r>
          </a:p>
          <a:p>
            <a:pPr algn="ctr"/>
            <a:endParaRPr lang="hu-HU" dirty="0">
              <a:solidFill>
                <a:srgbClr val="3B3B3B"/>
              </a:solidFill>
              <a:latin typeface="+mj-lt"/>
            </a:endParaRPr>
          </a:p>
          <a:p>
            <a:pPr algn="ctr"/>
            <a:r>
              <a:rPr lang="hu-HU" dirty="0">
                <a:solidFill>
                  <a:srgbClr val="3B3B3B"/>
                </a:solidFill>
                <a:latin typeface="+mj-lt"/>
              </a:rPr>
              <a:t>2. Örvendjetek, Jézus feltámadott: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Új életet és új reményt hozott.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Örvendjetek, örvendjetek!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Nála az örök élet forrása ered.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Jöjjetek, igyatok hát éltető vizet!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/: Halljátok meg e jó hírt, emberek! :/</a:t>
            </a:r>
          </a:p>
          <a:p>
            <a:pPr algn="ctr"/>
            <a:endParaRPr lang="hu-HU" dirty="0">
              <a:solidFill>
                <a:srgbClr val="3B3B3B"/>
              </a:solidFill>
              <a:latin typeface="+mj-lt"/>
            </a:endParaRPr>
          </a:p>
          <a:p>
            <a:pPr algn="ctr"/>
            <a:r>
              <a:rPr lang="hu-HU" dirty="0">
                <a:solidFill>
                  <a:srgbClr val="3B3B3B"/>
                </a:solidFill>
                <a:latin typeface="+mj-lt"/>
              </a:rPr>
              <a:t>3. Örvendjetek, mert Jézus újra jön!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Elszáll a gond, felszárad mind a könny!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Örvendjetek, örvendjetek!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Fölragyog az Igazság, s végre győz a jó.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Országa, szent uralma örökkévaló.</a:t>
            </a:r>
            <a:br>
              <a:rPr lang="hu-HU" dirty="0">
                <a:solidFill>
                  <a:srgbClr val="3B3B3B"/>
                </a:solidFill>
                <a:latin typeface="+mj-lt"/>
              </a:rPr>
            </a:br>
            <a:r>
              <a:rPr lang="hu-HU" dirty="0">
                <a:solidFill>
                  <a:srgbClr val="3B3B3B"/>
                </a:solidFill>
                <a:latin typeface="+mj-lt"/>
              </a:rPr>
              <a:t>/: Halljátok meg e jó hírt, emberek! :/</a:t>
            </a:r>
            <a:endParaRPr lang="hu-HU" b="0" i="0" dirty="0">
              <a:solidFill>
                <a:srgbClr val="3B3B3B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8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9" y="5219554"/>
            <a:ext cx="1768021" cy="16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1314902" y="138500"/>
            <a:ext cx="9231087" cy="5883284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2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pic>
        <p:nvPicPr>
          <p:cNvPr id="6" name="Kép 7">
            <a:extLst>
              <a:ext uri="{FF2B5EF4-FFF2-40B4-BE49-F238E27FC236}">
                <a16:creationId xmlns:a16="http://schemas.microsoft.com/office/drawing/2014/main" id="{D54533EB-A4F7-4C82-9C53-0A09B47D2C43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680752"/>
            <a:ext cx="1524000" cy="11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9A64B666-317E-4699-A367-8097FA9A2E5E}"/>
              </a:ext>
            </a:extLst>
          </p:cNvPr>
          <p:cNvSpPr txBox="1"/>
          <p:nvPr/>
        </p:nvSpPr>
        <p:spPr>
          <a:xfrm>
            <a:off x="2586491" y="5513952"/>
            <a:ext cx="328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66FEA32-4AE1-4B71-AE80-BBC387BAE8C8}"/>
              </a:ext>
            </a:extLst>
          </p:cNvPr>
          <p:cNvSpPr/>
          <p:nvPr/>
        </p:nvSpPr>
        <p:spPr>
          <a:xfrm>
            <a:off x="5050972" y="5857726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Áldás, békesség!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0A55AFB-94EC-4D5B-AD45-BE6E6F505503}"/>
              </a:ext>
            </a:extLst>
          </p:cNvPr>
          <p:cNvSpPr txBox="1"/>
          <p:nvPr/>
        </p:nvSpPr>
        <p:spPr>
          <a:xfrm>
            <a:off x="320041" y="6074558"/>
            <a:ext cx="21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Képek forrása:</a:t>
            </a:r>
          </a:p>
          <a:p>
            <a:r>
              <a:rPr lang="hu-HU" dirty="0"/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66095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1640113" y="266957"/>
            <a:ext cx="4804230" cy="5262979"/>
          </a:xfrm>
          <a:prstGeom prst="rect">
            <a:avLst/>
          </a:prstGeom>
          <a:solidFill>
            <a:schemeClr val="tx2">
              <a:lumMod val="75000"/>
            </a:schemeClr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Színesceruzák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Lelkes és nyitott hozzáállásod. </a:t>
            </a:r>
            <a:r>
              <a:rPr lang="hu-H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6841195" y="2540000"/>
            <a:ext cx="5302293" cy="4126407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</p:spTree>
    <p:extLst>
      <p:ext uri="{BB962C8B-B14F-4D97-AF65-F5344CB8AC3E}">
        <p14:creationId xmlns:p14="http://schemas.microsoft.com/office/powerpoint/2010/main" val="40190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9" y="5219554"/>
            <a:ext cx="1768021" cy="16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827314" y="79828"/>
            <a:ext cx="10031187" cy="6489410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DE2762-2895-4603-9731-46B4358B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63965"/>
            <a:ext cx="4085151" cy="1378040"/>
          </a:xfrm>
        </p:spPr>
        <p:txBody>
          <a:bodyPr>
            <a:normAutofit fontScale="90000"/>
          </a:bodyPr>
          <a:lstStyle/>
          <a:p>
            <a:r>
              <a:rPr lang="hu-HU" sz="2000" spc="0" dirty="0"/>
              <a:t>Mi jut eszedbe, ha ezt a szót hallod: </a:t>
            </a:r>
            <a:br>
              <a:rPr lang="hu-HU" sz="2000" spc="0" dirty="0"/>
            </a:br>
            <a:r>
              <a:rPr lang="hu-HU" sz="2000" b="1" spc="0" dirty="0"/>
              <a:t>barátság</a:t>
            </a:r>
            <a:r>
              <a:rPr lang="hu-HU" sz="2000" spc="0" dirty="0"/>
              <a:t>?</a:t>
            </a:r>
            <a:br>
              <a:rPr lang="hu-HU" sz="2000" spc="0" dirty="0"/>
            </a:br>
            <a:r>
              <a:rPr lang="hu-HU" sz="2000" spc="0" dirty="0"/>
              <a:t>Gondold végig az alábbi kérdéseket!</a:t>
            </a:r>
          </a:p>
        </p:txBody>
      </p:sp>
      <p:pic>
        <p:nvPicPr>
          <p:cNvPr id="2050" name="Picture 2" descr="A képen szöveg, különböző, különféle, köteg látható&#10;&#10;Automatikusan generált leírás">
            <a:extLst>
              <a:ext uri="{FF2B5EF4-FFF2-40B4-BE49-F238E27FC236}">
                <a16:creationId xmlns:a16="http://schemas.microsoft.com/office/drawing/2014/main" id="{0FA0B3B5-47AF-4B48-B3D2-8232E1898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1" b="18602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0683F78F-C8A6-44E4-9442-04392AA253B7}"/>
              </a:ext>
            </a:extLst>
          </p:cNvPr>
          <p:cNvSpPr/>
          <p:nvPr/>
        </p:nvSpPr>
        <p:spPr>
          <a:xfrm>
            <a:off x="516190" y="1824919"/>
            <a:ext cx="3849329" cy="575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1. Melyik kép hasonlít a Te baráti társaságodra?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7DE117-E625-4DB4-B4F1-B476743D68C0}"/>
              </a:ext>
            </a:extLst>
          </p:cNvPr>
          <p:cNvSpPr/>
          <p:nvPr/>
        </p:nvSpPr>
        <p:spPr>
          <a:xfrm>
            <a:off x="516190" y="2421716"/>
            <a:ext cx="3849329" cy="575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2. Van olyan barátod, akit egészen kicsi korod óta ismersz?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EBCCBD0-F063-400F-93A9-666FAC2A80DC}"/>
              </a:ext>
            </a:extLst>
          </p:cNvPr>
          <p:cNvSpPr/>
          <p:nvPr/>
        </p:nvSpPr>
        <p:spPr>
          <a:xfrm>
            <a:off x="516190" y="3018513"/>
            <a:ext cx="3849329" cy="575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3. Emlékszel az első barátodra?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9B120C6-5620-4AA1-9D3B-BDA2B4E93E50}"/>
              </a:ext>
            </a:extLst>
          </p:cNvPr>
          <p:cNvSpPr/>
          <p:nvPr/>
        </p:nvSpPr>
        <p:spPr>
          <a:xfrm>
            <a:off x="516190" y="3615310"/>
            <a:ext cx="3849329" cy="9099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4. Ha régen beszéltél egy barátoddal, akkor felhívod, vagy arra vársz, hogy ő keressen Téged?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A7A952D-D61E-4AB5-BBE1-A727462F699C}"/>
              </a:ext>
            </a:extLst>
          </p:cNvPr>
          <p:cNvSpPr/>
          <p:nvPr/>
        </p:nvSpPr>
        <p:spPr>
          <a:xfrm>
            <a:off x="516190" y="4546096"/>
            <a:ext cx="3849329" cy="575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5. Szerinted fontos, hogy az embernek sok barátja legyen?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8B3A56F-D9CE-40A4-82F8-576553B378A9}"/>
              </a:ext>
            </a:extLst>
          </p:cNvPr>
          <p:cNvSpPr/>
          <p:nvPr/>
        </p:nvSpPr>
        <p:spPr>
          <a:xfrm>
            <a:off x="516190" y="5142893"/>
            <a:ext cx="3849329" cy="5759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6. Szerinted lehet fiú és lány között barátság?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879092EE-79BF-42AA-B8E3-4B613684A2E5}"/>
              </a:ext>
            </a:extLst>
          </p:cNvPr>
          <p:cNvSpPr/>
          <p:nvPr/>
        </p:nvSpPr>
        <p:spPr>
          <a:xfrm>
            <a:off x="516190" y="5739692"/>
            <a:ext cx="3849329" cy="10458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7. Inkább olyan embert szeretnél barátodnak aki magányos, vagy akinek sok ismerőse van?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DB716BDA-5B7B-416C-AD1A-0814A7B44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548999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1A3583-7A80-407C-AE6E-068CC317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945" y="309928"/>
            <a:ext cx="7414309" cy="647244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Barátság a szentírásban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82124F-412D-4C77-AC27-F3653392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234440"/>
            <a:ext cx="10324011" cy="5313632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200" dirty="0">
                <a:solidFill>
                  <a:schemeClr val="tx1"/>
                </a:solidFill>
              </a:rPr>
              <a:t>A barátaink azok az emberek, akikkel valamiben hasonlítunk egymásra. Azonos az érdeklődésünk, vannak közös programjaink, megértjük egymás gondolatait, tudunk kapcsolódni egymáshoz. Bár nem a családtagjaink, de nagyon közel állnak hozzánk. Kedveljük őket, </a:t>
            </a:r>
            <a:r>
              <a:rPr lang="hu-HU" sz="2200" dirty="0" err="1">
                <a:solidFill>
                  <a:schemeClr val="tx1"/>
                </a:solidFill>
              </a:rPr>
              <a:t>fontosak</a:t>
            </a:r>
            <a:r>
              <a:rPr lang="hu-HU" sz="2200" dirty="0">
                <a:solidFill>
                  <a:schemeClr val="tx1"/>
                </a:solidFill>
              </a:rPr>
              <a:t> a számunkra. </a:t>
            </a:r>
          </a:p>
          <a:p>
            <a:pPr marL="0" indent="0" algn="ctr">
              <a:buNone/>
            </a:pPr>
            <a:r>
              <a:rPr lang="hu-HU" sz="2200" dirty="0">
                <a:solidFill>
                  <a:schemeClr val="tx1"/>
                </a:solidFill>
              </a:rPr>
              <a:t>A Bibliában is olvashatunk barátságokról. </a:t>
            </a:r>
            <a:r>
              <a:rPr lang="hu-HU" sz="2200" i="1" dirty="0">
                <a:solidFill>
                  <a:schemeClr val="tx1"/>
                </a:solidFill>
              </a:rPr>
              <a:t>Dávid</a:t>
            </a:r>
            <a:r>
              <a:rPr lang="hu-HU" sz="2200" dirty="0">
                <a:solidFill>
                  <a:schemeClr val="tx1"/>
                </a:solidFill>
              </a:rPr>
              <a:t> és </a:t>
            </a:r>
            <a:r>
              <a:rPr lang="hu-HU" sz="2200" i="1" dirty="0" err="1">
                <a:solidFill>
                  <a:schemeClr val="tx1"/>
                </a:solidFill>
              </a:rPr>
              <a:t>Jónátán</a:t>
            </a:r>
            <a:r>
              <a:rPr lang="hu-HU" sz="2200" dirty="0">
                <a:solidFill>
                  <a:schemeClr val="tx1"/>
                </a:solidFill>
              </a:rPr>
              <a:t> barátok voltak, egymás támogatói (pl. 1Sám 18,1–5). Vannak jó barátok, akik szinte testvéreink lesznek egy nehéz helyzetben, mert közösen éljük át azokat és egymás támaszai lehetünk (</a:t>
            </a:r>
            <a:r>
              <a:rPr lang="hu-HU" sz="2200" dirty="0" err="1">
                <a:solidFill>
                  <a:schemeClr val="tx1"/>
                </a:solidFill>
              </a:rPr>
              <a:t>Péld</a:t>
            </a:r>
            <a:r>
              <a:rPr lang="hu-HU" sz="2200" dirty="0">
                <a:solidFill>
                  <a:schemeClr val="tx1"/>
                </a:solidFill>
              </a:rPr>
              <a:t> 17,17). A jó barát őszinte és akár kritikus is lehet, de segíteni akar és azt is megmondja, ha valamit nem helyesen teszünk (</a:t>
            </a:r>
            <a:r>
              <a:rPr lang="hu-HU" sz="2200" dirty="0" err="1">
                <a:solidFill>
                  <a:schemeClr val="tx1"/>
                </a:solidFill>
              </a:rPr>
              <a:t>Péld</a:t>
            </a:r>
            <a:r>
              <a:rPr lang="hu-HU" sz="2200" dirty="0">
                <a:solidFill>
                  <a:schemeClr val="tx1"/>
                </a:solidFill>
              </a:rPr>
              <a:t> 27,6). </a:t>
            </a:r>
          </a:p>
          <a:p>
            <a:pPr marL="0" indent="0" algn="ctr">
              <a:buNone/>
            </a:pPr>
            <a:r>
              <a:rPr lang="hu-HU" sz="2200" dirty="0">
                <a:solidFill>
                  <a:schemeClr val="tx1"/>
                </a:solidFill>
              </a:rPr>
              <a:t>Vannak azonban hamis barátságok is. </a:t>
            </a:r>
            <a:r>
              <a:rPr lang="hu-HU" sz="2200" i="1" dirty="0">
                <a:solidFill>
                  <a:schemeClr val="tx1"/>
                </a:solidFill>
              </a:rPr>
              <a:t>Jóbot</a:t>
            </a:r>
            <a:r>
              <a:rPr lang="hu-HU" sz="2200" dirty="0">
                <a:solidFill>
                  <a:schemeClr val="tx1"/>
                </a:solidFill>
              </a:rPr>
              <a:t> a barátai nem segítették a nehéz helyzetében, inkább csak a maguk dolgával foglalkoztak. (Jób 17,1–10) Egy másik helyen arról beszél a Szentírás, hogy akár barátoknak is mutathatják magukat az emberek, mégis néhányuk bajba juttathatja a felebarátait (</a:t>
            </a:r>
            <a:r>
              <a:rPr lang="hu-HU" sz="2200" dirty="0" err="1">
                <a:solidFill>
                  <a:schemeClr val="tx1"/>
                </a:solidFill>
              </a:rPr>
              <a:t>Péld</a:t>
            </a:r>
            <a:r>
              <a:rPr lang="hu-HU" sz="2200" dirty="0">
                <a:solidFill>
                  <a:schemeClr val="tx1"/>
                </a:solidFill>
              </a:rPr>
              <a:t> 18,24). A jó barát azonban Isten ajándéka.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D0352EF-70A9-46EB-A56A-A351C0D8C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731" y="5490000"/>
            <a:ext cx="139624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1A3583-7A80-407C-AE6E-068CC317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258" y="196942"/>
            <a:ext cx="7729728" cy="1188720"/>
          </a:xfrm>
        </p:spPr>
        <p:txBody>
          <a:bodyPr>
            <a:noAutofit/>
          </a:bodyPr>
          <a:lstStyle/>
          <a:p>
            <a:r>
              <a:rPr lang="hu-HU" sz="2400" dirty="0"/>
              <a:t>Ismered ezeket a Közmondásokat – </a:t>
            </a:r>
            <a:br>
              <a:rPr lang="hu-HU" sz="2400" dirty="0"/>
            </a:br>
            <a:r>
              <a:rPr lang="hu-HU" sz="2400" dirty="0"/>
              <a:t>mit jelentenek?</a:t>
            </a:r>
            <a:br>
              <a:rPr lang="hu-HU" sz="2400" dirty="0"/>
            </a:br>
            <a:r>
              <a:rPr lang="hu-HU" sz="2400" dirty="0"/>
              <a:t>Kutakodj, írd le!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40299A2F-3E7F-4E20-8424-1525BC4B2F60}"/>
              </a:ext>
            </a:extLst>
          </p:cNvPr>
          <p:cNvSpPr/>
          <p:nvPr/>
        </p:nvSpPr>
        <p:spPr>
          <a:xfrm>
            <a:off x="6536387" y="3020528"/>
            <a:ext cx="3412580" cy="19025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Mondd meg, ki a barátod,</a:t>
            </a:r>
          </a:p>
          <a:p>
            <a:pPr algn="ctr"/>
            <a:r>
              <a:rPr lang="hu-HU" sz="2000" dirty="0">
                <a:solidFill>
                  <a:schemeClr val="tx1"/>
                </a:solidFill>
              </a:rPr>
              <a:t> megmondom ki vagy.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C8E3A193-4215-4AED-B1C8-34E79D2EF939}"/>
              </a:ext>
            </a:extLst>
          </p:cNvPr>
          <p:cNvSpPr/>
          <p:nvPr/>
        </p:nvSpPr>
        <p:spPr>
          <a:xfrm>
            <a:off x="2243033" y="3123650"/>
            <a:ext cx="3067664" cy="1902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>
                <a:solidFill>
                  <a:schemeClr val="tx1"/>
                </a:solidFill>
              </a:rPr>
              <a:t>Nem mind barátod, aki rád mosolyog.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AE1BA910-239F-4CCF-8671-F525397241D4}"/>
              </a:ext>
            </a:extLst>
          </p:cNvPr>
          <p:cNvSpPr/>
          <p:nvPr/>
        </p:nvSpPr>
        <p:spPr>
          <a:xfrm>
            <a:off x="4313116" y="4758516"/>
            <a:ext cx="3220851" cy="190254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Barátot szerencse hoz, szükség próbál.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691A9639-E4F7-4057-88AF-3BADA4BF2883}"/>
              </a:ext>
            </a:extLst>
          </p:cNvPr>
          <p:cNvSpPr/>
          <p:nvPr/>
        </p:nvSpPr>
        <p:spPr>
          <a:xfrm>
            <a:off x="423990" y="4797212"/>
            <a:ext cx="3067664" cy="190254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>
                <a:solidFill>
                  <a:schemeClr val="tx1"/>
                </a:solidFill>
              </a:rPr>
              <a:t>Kutya-macska barátság.</a:t>
            </a:r>
            <a:endParaRPr lang="hu-HU" sz="2000" dirty="0">
              <a:solidFill>
                <a:schemeClr val="tx1"/>
              </a:solidFill>
            </a:endParaRP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005799F6-6D49-4CCD-B5A4-A0ADCA7AAAFF}"/>
              </a:ext>
            </a:extLst>
          </p:cNvPr>
          <p:cNvSpPr/>
          <p:nvPr/>
        </p:nvSpPr>
        <p:spPr>
          <a:xfrm>
            <a:off x="4389710" y="1479707"/>
            <a:ext cx="3067664" cy="19492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</a:rPr>
              <a:t>Madarat tolláról, embert barátjáról.</a:t>
            </a:r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25CA532B-1118-49D6-86D0-1D248E5077DB}"/>
              </a:ext>
            </a:extLst>
          </p:cNvPr>
          <p:cNvSpPr/>
          <p:nvPr/>
        </p:nvSpPr>
        <p:spPr>
          <a:xfrm>
            <a:off x="271895" y="1526458"/>
            <a:ext cx="3067664" cy="1902542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>
                <a:solidFill>
                  <a:schemeClr val="tx1"/>
                </a:solidFill>
                <a:latin typeface="+mj-lt"/>
              </a:rPr>
              <a:t>Jobb a tisztességes háború, mint a színes barátság.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56B6331-27B1-4ADD-A9F0-19293EE4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635" y="5490000"/>
            <a:ext cx="1376365" cy="1368000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4F8EBD85-5594-446D-98A9-873EC53154BF}"/>
              </a:ext>
            </a:extLst>
          </p:cNvPr>
          <p:cNvSpPr txBox="1">
            <a:spLocks/>
          </p:cNvSpPr>
          <p:nvPr/>
        </p:nvSpPr>
        <p:spPr>
          <a:xfrm>
            <a:off x="8130224" y="1608735"/>
            <a:ext cx="3789881" cy="1188720"/>
          </a:xfrm>
          <a:prstGeom prst="rect">
            <a:avLst/>
          </a:prstGeom>
          <a:solidFill>
            <a:schemeClr val="bg2">
              <a:lumMod val="50000"/>
            </a:schemeClr>
          </a:solidFill>
          <a:ln w="31750" cap="sq">
            <a:solidFill>
              <a:schemeClr val="accent1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cap="none" dirty="0">
                <a:solidFill>
                  <a:schemeClr val="bg1"/>
                </a:solidFill>
              </a:rPr>
              <a:t>Neked melyik közmondás a legszimpatikusabb? Beszélgessetek róla!</a:t>
            </a:r>
          </a:p>
        </p:txBody>
      </p:sp>
    </p:spTree>
    <p:extLst>
      <p:ext uri="{BB962C8B-B14F-4D97-AF65-F5344CB8AC3E}">
        <p14:creationId xmlns:p14="http://schemas.microsoft.com/office/powerpoint/2010/main" val="23476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82124F-412D-4C77-AC27-F36533929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17" y="1658983"/>
            <a:ext cx="8315109" cy="476279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/>
              <a:t>A barátok, éppen úgy, mint a családunk, átvitt értelemben tükör a számunkra. A régi magyar közmondás így szól: „Madarat tolláról, embert barátjáról.”  Azaz, a baráti körünk árulkodik arról, hogy mi magunk milyenek vagyunk. Sőt, a barátaink gyakran egy-egy rejtett tulajdonságunkat is előhozhatják. Ez lehet hasznos vagy káros is a számunkra.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dirty="0"/>
              <a:t>A jó barátságban fejlődünk, kölcsönösen támogatjuk egymást, őszinték vagyunk és jobbá válunk. A mérgező kapcsolatok azonban rossz hatással vannak ránk. Ezekbe a kapcsolatokba gyakran az is belefér, ami káros, és ami árt nekünk vagy a másiknak. Nem beszélünk a valódi érzéseinkről, magányosnak érezzük magunkat, vagy csak azért teszünk meg dolgokat, hogy a többiek elfogadjanak bennünket.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sz="2000" dirty="0"/>
              <a:t>Érdemes tehát megválogatni azt, hogy kit is tartunk a barátunknak, és </a:t>
            </a:r>
            <a:r>
              <a:rPr lang="hu-HU" sz="2000" dirty="0" err="1"/>
              <a:t>végiggondolni</a:t>
            </a:r>
            <a:r>
              <a:rPr lang="hu-HU" sz="2000" dirty="0"/>
              <a:t>, hogy vajon mi milyen barátok vagyunk a körülöttünk lévők számára.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8DBC501-A90E-41CB-A616-6C610290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9" y="3014305"/>
            <a:ext cx="3081257" cy="205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2079BE65-927F-4A14-8455-B4F2208B30BA}"/>
              </a:ext>
            </a:extLst>
          </p:cNvPr>
          <p:cNvSpPr txBox="1">
            <a:spLocks/>
          </p:cNvSpPr>
          <p:nvPr/>
        </p:nvSpPr>
        <p:spPr>
          <a:xfrm>
            <a:off x="1434722" y="510885"/>
            <a:ext cx="10098516" cy="87748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/>
              <a:t>Madarat tolláról, embert barátjáról…</a:t>
            </a:r>
            <a:endParaRPr lang="hu-HU" sz="2400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6DE43094-77AA-4F1D-BE81-49EE8D424A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752" y="5490000"/>
            <a:ext cx="1396248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emély, zene látható&#10;&#10;Automatikusan generált leírás">
            <a:extLst>
              <a:ext uri="{FF2B5EF4-FFF2-40B4-BE49-F238E27FC236}">
                <a16:creationId xmlns:a16="http://schemas.microsoft.com/office/drawing/2014/main" id="{E69A5091-A2DB-4026-820F-6A0F54C50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301" y="1009559"/>
            <a:ext cx="3452491" cy="2303458"/>
          </a:xfr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D212CCA-0CB7-40DD-B163-E92D7A666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237" y="984963"/>
            <a:ext cx="3452491" cy="22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DEA855D-0EEE-4C90-95B5-18A53EB2E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1" y="970417"/>
            <a:ext cx="3452491" cy="22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ím 1">
            <a:extLst>
              <a:ext uri="{FF2B5EF4-FFF2-40B4-BE49-F238E27FC236}">
                <a16:creationId xmlns:a16="http://schemas.microsoft.com/office/drawing/2014/main" id="{32E0A7E4-78DD-4662-9335-7D75073829A8}"/>
              </a:ext>
            </a:extLst>
          </p:cNvPr>
          <p:cNvSpPr txBox="1">
            <a:spLocks/>
          </p:cNvSpPr>
          <p:nvPr/>
        </p:nvSpPr>
        <p:spPr>
          <a:xfrm>
            <a:off x="1286821" y="3585450"/>
            <a:ext cx="2245999" cy="87748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cap="none" dirty="0"/>
              <a:t>Sportcsapat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6614B055-BCEE-44EC-8A38-88C7E4DE9B5E}"/>
              </a:ext>
            </a:extLst>
          </p:cNvPr>
          <p:cNvSpPr txBox="1">
            <a:spLocks/>
          </p:cNvSpPr>
          <p:nvPr/>
        </p:nvSpPr>
        <p:spPr>
          <a:xfrm>
            <a:off x="5291513" y="3585450"/>
            <a:ext cx="2245999" cy="87748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cap="none" dirty="0"/>
              <a:t>Zenekar</a:t>
            </a:r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AFAF6C03-35F8-4E1C-897F-3BFCC355F555}"/>
              </a:ext>
            </a:extLst>
          </p:cNvPr>
          <p:cNvSpPr txBox="1">
            <a:spLocks/>
          </p:cNvSpPr>
          <p:nvPr/>
        </p:nvSpPr>
        <p:spPr>
          <a:xfrm>
            <a:off x="8737558" y="3542472"/>
            <a:ext cx="2245999" cy="877484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000" cap="none" dirty="0"/>
              <a:t>Osztály</a:t>
            </a:r>
          </a:p>
        </p:txBody>
      </p:sp>
      <p:sp>
        <p:nvSpPr>
          <p:cNvPr id="12" name="Tartalom helye 8">
            <a:extLst>
              <a:ext uri="{FF2B5EF4-FFF2-40B4-BE49-F238E27FC236}">
                <a16:creationId xmlns:a16="http://schemas.microsoft.com/office/drawing/2014/main" id="{32C9AE61-5C1D-4F08-9313-34C4074F19B4}"/>
              </a:ext>
            </a:extLst>
          </p:cNvPr>
          <p:cNvSpPr txBox="1">
            <a:spLocks/>
          </p:cNvSpPr>
          <p:nvPr/>
        </p:nvSpPr>
        <p:spPr>
          <a:xfrm>
            <a:off x="1029645" y="4692389"/>
            <a:ext cx="9516099" cy="1825976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dirty="0">
                <a:solidFill>
                  <a:schemeClr val="tx1"/>
                </a:solidFill>
              </a:rPr>
              <a:t>Sokféle közösségből, sokféle embert ismerünk. Így a barátaink is a legkülönfélébbel lehetnek. Gondold végig, hogy kiket ismersz!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2000" dirty="0">
                <a:solidFill>
                  <a:schemeClr val="tx1"/>
                </a:solidFill>
              </a:rPr>
              <a:t>Milyen embernek látod magadat a barátaid tükrében? Van olyan tulajdonságod, amelyet csak néhány barátod vett észre? Tudsz mondani két olyan barátodat, akik egészen más embernek ismernek Téged?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78617C2F-0D77-4E60-85D7-55F12F7CDB03}"/>
              </a:ext>
            </a:extLst>
          </p:cNvPr>
          <p:cNvSpPr txBox="1">
            <a:spLocks/>
          </p:cNvSpPr>
          <p:nvPr/>
        </p:nvSpPr>
        <p:spPr>
          <a:xfrm>
            <a:off x="2697415" y="184520"/>
            <a:ext cx="6735883" cy="625377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/>
              <a:t>Barátaink tükrében</a:t>
            </a:r>
            <a:endParaRPr lang="hu-HU" sz="2400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B218548F-C685-4C72-BF50-08DB82406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2919" y="5492217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9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1A3583-7A80-407C-AE6E-068CC317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5645" y="966923"/>
            <a:ext cx="4140926" cy="1188720"/>
          </a:xfrm>
        </p:spPr>
        <p:txBody>
          <a:bodyPr/>
          <a:lstStyle/>
          <a:p>
            <a:r>
              <a:rPr lang="hu-HU" cap="none" dirty="0"/>
              <a:t>Vajon melyik Igét rejti a szófelhő?</a:t>
            </a:r>
          </a:p>
        </p:txBody>
      </p:sp>
      <p:pic>
        <p:nvPicPr>
          <p:cNvPr id="5" name="Tartalom helye 4" descr="A képen szöveg, rajztábla látható&#10;&#10;Automatikusan generált leírás">
            <a:extLst>
              <a:ext uri="{FF2B5EF4-FFF2-40B4-BE49-F238E27FC236}">
                <a16:creationId xmlns:a16="http://schemas.microsoft.com/office/drawing/2014/main" id="{90819D16-CE07-46C5-9FEB-FFDFD7E9CE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" t="8260" r="3969" b="11694"/>
          <a:stretch/>
        </p:blipFill>
        <p:spPr>
          <a:xfrm>
            <a:off x="-104504" y="-99867"/>
            <a:ext cx="7302137" cy="7057734"/>
          </a:xfrm>
        </p:spPr>
      </p:pic>
      <p:sp>
        <p:nvSpPr>
          <p:cNvPr id="6" name="Cím 1">
            <a:hlinkClick r:id="rId3" action="ppaction://hlinksldjump"/>
            <a:extLst>
              <a:ext uri="{FF2B5EF4-FFF2-40B4-BE49-F238E27FC236}">
                <a16:creationId xmlns:a16="http://schemas.microsoft.com/office/drawing/2014/main" id="{C1D47992-5792-498E-81C6-EAB2425DF99F}"/>
              </a:ext>
            </a:extLst>
          </p:cNvPr>
          <p:cNvSpPr txBox="1">
            <a:spLocks/>
          </p:cNvSpPr>
          <p:nvPr/>
        </p:nvSpPr>
        <p:spPr>
          <a:xfrm>
            <a:off x="7615645" y="4107997"/>
            <a:ext cx="4140926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cap="none" dirty="0"/>
              <a:t>Kattints ide és ellenőrizd!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D1931A63-4A38-48C7-915B-C93467A46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5492217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3392"/>
      </p:ext>
    </p:extLst>
  </p:cSld>
  <p:clrMapOvr>
    <a:masterClrMapping/>
  </p:clrMapOvr>
</p:sld>
</file>

<file path=ppt/theme/theme1.xml><?xml version="1.0" encoding="utf-8"?>
<a:theme xmlns:a="http://schemas.openxmlformats.org/drawingml/2006/main" name="Csomag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omag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</TotalTime>
  <Words>875</Words>
  <Application>Microsoft Office PowerPoint</Application>
  <PresentationFormat>Szélesvásznú</PresentationFormat>
  <Paragraphs>97</Paragraphs>
  <Slides>14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Csomag</vt:lpstr>
      <vt:lpstr>PowerPoint-bemutató</vt:lpstr>
      <vt:lpstr>PowerPoint-bemutató</vt:lpstr>
      <vt:lpstr>PowerPoint-bemutató</vt:lpstr>
      <vt:lpstr>Mi jut eszedbe, ha ezt a szót hallod:  barátság? Gondold végig az alábbi kérdéseket!</vt:lpstr>
      <vt:lpstr>Barátság a szentírásban</vt:lpstr>
      <vt:lpstr>Ismered ezeket a Közmondásokat –  mit jelentenek? Kutakodj, írd le!</vt:lpstr>
      <vt:lpstr>PowerPoint-bemutató</vt:lpstr>
      <vt:lpstr>PowerPoint-bemutató</vt:lpstr>
      <vt:lpstr>Vajon melyik Igét rejti a szófelhő?</vt:lpstr>
      <vt:lpstr>Van a barátságnak mértéke?</vt:lpstr>
      <vt:lpstr>Házi feladat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tikasz.emma@sulid.hu</dc:creator>
  <cp:lastModifiedBy>Zimányi Noémi</cp:lastModifiedBy>
  <cp:revision>18</cp:revision>
  <dcterms:created xsi:type="dcterms:W3CDTF">2021-01-30T17:56:44Z</dcterms:created>
  <dcterms:modified xsi:type="dcterms:W3CDTF">2021-02-08T07:45:54Z</dcterms:modified>
</cp:coreProperties>
</file>